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17" r:id="rId3"/>
    <p:sldId id="1018" r:id="rId4"/>
    <p:sldId id="1019" r:id="rId5"/>
    <p:sldId id="1020" r:id="rId6"/>
    <p:sldId id="1038" r:id="rId7"/>
    <p:sldId id="1039" r:id="rId8"/>
    <p:sldId id="1021" r:id="rId9"/>
    <p:sldId id="1022" r:id="rId10"/>
    <p:sldId id="1040" r:id="rId11"/>
    <p:sldId id="1024" r:id="rId12"/>
    <p:sldId id="1025" r:id="rId13"/>
    <p:sldId id="1026" r:id="rId14"/>
    <p:sldId id="1027" r:id="rId15"/>
    <p:sldId id="1030" r:id="rId16"/>
    <p:sldId id="1043" r:id="rId17"/>
    <p:sldId id="1044" r:id="rId18"/>
    <p:sldId id="1032" r:id="rId19"/>
    <p:sldId id="1033" r:id="rId20"/>
    <p:sldId id="1045" r:id="rId21"/>
    <p:sldId id="1034" r:id="rId22"/>
    <p:sldId id="1035" r:id="rId23"/>
    <p:sldId id="1036" r:id="rId24"/>
    <p:sldId id="1037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单元  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立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在地球边上放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endParaRPr lang="en-US" altLang="zh-CN" sz="4800" b="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红烛　*峨日朵雪峰之侧　*致云雀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217458"/>
              </p:ext>
            </p:extLst>
          </p:nvPr>
        </p:nvGraphicFramePr>
        <p:xfrm>
          <a:off x="334567" y="1124744"/>
          <a:ext cx="11521280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5760639">
                  <a:extLst>
                    <a:ext uri="{9D8B030D-6E8A-4147-A177-3AD203B41FA5}">
                      <a16:colId xmlns:a16="http://schemas.microsoft.com/office/drawing/2014/main" val="2356715042"/>
                    </a:ext>
                  </a:extLst>
                </a:gridCol>
                <a:gridCol w="5760641">
                  <a:extLst>
                    <a:ext uri="{9D8B030D-6E8A-4147-A177-3AD203B41FA5}">
                      <a16:colId xmlns:a16="http://schemas.microsoft.com/office/drawing/2014/main" val="2507076289"/>
                    </a:ext>
                  </a:extLst>
                </a:gridCol>
              </a:tblGrid>
              <a:tr h="6120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浪漫主义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现实主义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282809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作家偏重于表现主观理想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抒发强烈的个人感情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描写自然风光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歌颂大自然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作家一般不在作品中直抒感情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使得作品的思想倾向较为隐蔽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236697"/>
                  </a:ext>
                </a:extLst>
              </a:tr>
              <a:tr h="61206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重想象、情感、个性、自我体验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重写实、典型、人物心理、社会批判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280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95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592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诗歌阅读之鉴赏诗歌的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意象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713237"/>
              </p:ext>
            </p:extLst>
          </p:nvPr>
        </p:nvGraphicFramePr>
        <p:xfrm>
          <a:off x="343711" y="2564905"/>
          <a:ext cx="11502992" cy="3600399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2766654079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3072498129"/>
                    </a:ext>
                  </a:extLst>
                </a:gridCol>
              </a:tblGrid>
              <a:tr h="5684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0414881"/>
                  </a:ext>
                </a:extLst>
              </a:tr>
              <a:tr h="30319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6750"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意象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是主观的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和客观的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象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的结合，即熔铸了诗人主观思想感情的客观事物，是诗人内在的思想情感与外在的客观物象的统一，也就是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借景抒情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</a:t>
                      </a:r>
                      <a:r>
                        <a:rPr lang="zh-CN" sz="20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endParaRPr lang="en-US" altLang="zh-CN" sz="20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景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托物言志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中的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。诗歌在发展过程中，形成了很多传统的意象，它们的基本含义是固定的。熟悉这些意象的含义，有助于我们解读诗歌。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6667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鉴赏诗歌的意象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这一考点一般归类于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鉴赏诗歌的形象</a:t>
                      </a: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中，常以主观题的形式进行考查，有时也与其他考点一起放在客观题中考查。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5003" marR="55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215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502321"/>
              </p:ext>
            </p:extLst>
          </p:nvPr>
        </p:nvGraphicFramePr>
        <p:xfrm>
          <a:off x="334567" y="1052736"/>
          <a:ext cx="11521280" cy="1783184"/>
        </p:xfrm>
        <a:graphic>
          <a:graphicData uri="http://schemas.openxmlformats.org/drawingml/2006/table">
            <a:tbl>
              <a:tblPr firstRow="1" firstCol="1" bandRow="1"/>
              <a:tblGrid>
                <a:gridCol w="2160239">
                  <a:extLst>
                    <a:ext uri="{9D8B030D-6E8A-4147-A177-3AD203B41FA5}">
                      <a16:colId xmlns:a16="http://schemas.microsoft.com/office/drawing/2014/main" val="1260096828"/>
                    </a:ext>
                  </a:extLst>
                </a:gridCol>
                <a:gridCol w="9361041">
                  <a:extLst>
                    <a:ext uri="{9D8B030D-6E8A-4147-A177-3AD203B41FA5}">
                      <a16:colId xmlns:a16="http://schemas.microsoft.com/office/drawing/2014/main" val="2518217937"/>
                    </a:ext>
                  </a:extLst>
                </a:gridCol>
              </a:tblGrid>
              <a:tr h="178318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概括某几种意象的共同内涵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指出诗中某种意象的含义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内涵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全诗重点写了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这一意象，在描写上有何特点？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结合全诗，简要分析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“××”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这一意象的作用。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380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11302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考查内容分类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高考对意象的考查，有以下三项内容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648690"/>
              </p:ext>
            </p:extLst>
          </p:nvPr>
        </p:nvGraphicFramePr>
        <p:xfrm>
          <a:off x="343711" y="2383817"/>
          <a:ext cx="11502992" cy="3885212"/>
        </p:xfrm>
        <a:graphic>
          <a:graphicData uri="http://schemas.openxmlformats.org/drawingml/2006/table">
            <a:tbl>
              <a:tblPr firstRow="1" firstCol="1" bandRow="1"/>
              <a:tblGrid>
                <a:gridCol w="1142983">
                  <a:extLst>
                    <a:ext uri="{9D8B030D-6E8A-4147-A177-3AD203B41FA5}">
                      <a16:colId xmlns:a16="http://schemas.microsoft.com/office/drawing/2014/main" val="411205966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531810189"/>
                    </a:ext>
                  </a:extLst>
                </a:gridCol>
                <a:gridCol w="8991857">
                  <a:extLst>
                    <a:ext uri="{9D8B030D-6E8A-4147-A177-3AD203B41FA5}">
                      <a16:colId xmlns:a16="http://schemas.microsoft.com/office/drawing/2014/main" val="3492819614"/>
                    </a:ext>
                  </a:extLst>
                </a:gridCol>
              </a:tblGrid>
              <a:tr h="133520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找意象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意象大都是一个名词性词语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90" marR="6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213271"/>
                  </a:ext>
                </a:extLst>
              </a:tr>
              <a:tr h="114201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如果是主谓式或动宾式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则转成名词结构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柳细花红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转换为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细柳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 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红花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90" marR="6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884050"/>
                  </a:ext>
                </a:extLst>
              </a:tr>
              <a:tr h="202380">
                <a:tc row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抓内涵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动词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要从动态感、形象感上去体味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90" marR="6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8732901"/>
                  </a:ext>
                </a:extLst>
              </a:tr>
              <a:tr h="4203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形容词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把握其外在特征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如声、色、形、味等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注意意象的时令色彩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90" marR="6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5495475"/>
                  </a:ext>
                </a:extLst>
              </a:tr>
              <a:tr h="49816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抓住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象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契合点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由外在特征入手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挖掘其内在品质及独有情味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790" marR="6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6044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42245"/>
              </p:ext>
            </p:extLst>
          </p:nvPr>
        </p:nvGraphicFramePr>
        <p:xfrm>
          <a:off x="334565" y="1052736"/>
          <a:ext cx="11521281" cy="3096345"/>
        </p:xfrm>
        <a:graphic>
          <a:graphicData uri="http://schemas.openxmlformats.org/drawingml/2006/table">
            <a:tbl>
              <a:tblPr firstRow="1" firstCol="1" bandRow="1"/>
              <a:tblGrid>
                <a:gridCol w="2160241">
                  <a:extLst>
                    <a:ext uri="{9D8B030D-6E8A-4147-A177-3AD203B41FA5}">
                      <a16:colId xmlns:a16="http://schemas.microsoft.com/office/drawing/2014/main" val="282396618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646484716"/>
                    </a:ext>
                  </a:extLst>
                </a:gridCol>
                <a:gridCol w="7920880">
                  <a:extLst>
                    <a:ext uri="{9D8B030D-6E8A-4147-A177-3AD203B41FA5}">
                      <a16:colId xmlns:a16="http://schemas.microsoft.com/office/drawing/2014/main" val="677235884"/>
                    </a:ext>
                  </a:extLst>
                </a:gridCol>
              </a:tblGrid>
              <a:tr h="619269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析作用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意象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渲染气氛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奠定基调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营造意境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74179"/>
                  </a:ext>
                </a:extLst>
              </a:tr>
              <a:tr h="6192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创设情境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提供背景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533290"/>
                  </a:ext>
                </a:extLst>
              </a:tr>
              <a:tr h="6192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衬托人物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铺垫蓄势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593660"/>
                  </a:ext>
                </a:extLst>
              </a:tr>
              <a:tr h="6192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表情达意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感发兴寄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998566"/>
                  </a:ext>
                </a:extLst>
              </a:tr>
              <a:tr h="61926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结构上的线索作用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371" marR="203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775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抓内涵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时，要特别注意意象内涵的共性与个性。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意象的形成，是历史文化积淀的产物，受到民族文化与民族心理的规定与制约，具有一定的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约定俗成性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，即意象的共性。如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惜别怀远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在把握意象的时候，既要了解意象的约定俗成性，即共性，又要唤醒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个人的生活底蕴、人生阅历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，深入分析诗歌意境，以便了解意象在诗中的寓意，即意象的个性。如贺知章《咏柳》中的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就是一种个性，它代表的不是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惜别怀远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，而是烂漫的春光。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718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鉴赏意象的步骤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找出诗歌中表明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意象的词语，勾画出来。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概括意象的特点。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注意应根据这些意象所表现出的共同感情倾向和诗歌的情感概括，而非凭想象和记忆概括。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理解意象中寄寓的情感。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分析时必须向全诗的情感靠近，要与诗歌的情感相吻合，不能独立地分析意象。因为很多意象可以寄寓不同的情感，而一首诗歌中蕴含的情感是确定的。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487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解答意象题的步骤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第一步，明确意象。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第二步，赏析意象的具体特征。第三步，赏析意象中包含或寄托的情感。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256363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262659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629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科学也需要创造，需要幻想，有幻想才能打破传统的束缚，才能发展科学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郭沫若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诗人主要的天赋是爱，爱他的祖国，爱他的人民。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闻一多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彤云垂天，火红的帷幕，血洒一样悲壮。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昌耀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让预言的号角奏鸣！哦，西风啊，如果冬天来了，春天还会远吗？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雪莱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郭沫若弃医从文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年春，郭沫若离开四川，来到日本，开始了他长达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年的留学生涯。最初，他认为学医可以报效祖国，也可以为人治病，功德无量，因此决定报考医学。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当时报考的有近千人，仅仅录取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。在录取名单上，郭沫若排名第七位。然而他在少年时期发烧引起了重听后遗症，不利于行医，加上大学毕业的时候，就已经在诗歌创作上取得了不俗的成绩，最终他毅然地放弃了医生的职业，全身心地投身到文学创作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207160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66" y="4670554"/>
            <a:ext cx="1027138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39" y="4128688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一跃而上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一拥而上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一跃而上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：一下子就跳上去，形容速度极快。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一拥而上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：一下子全都围上去，形容周围的人同时向一个目标猛挤过去。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一下子都上去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一跃而上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侧重于速度快，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一拥而上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侧重于人多。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工作人员让海狮跳圈圈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海狮就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一跃而上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穿过圈圈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既快又准。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我们从坐着的台阶上站起来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一拥而上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围住了他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闻一多醉书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喜爱读书的闻一多被人们戏称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读书成瘾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他结婚的那天，洞房里张灯结彩，热闹非凡。大清早亲朋好友都来登门贺喜，可直到迎亲的花轿快到家，新郎还迟迟不见踪影，急得大家东寻西找，结果在书房里找到了他。他仍穿着旧袍，手里捧着一本书，看得津津有味。怪不得人家说他不能看书，一看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731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西部：昌耀心中的圣域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昌耀诞生在湖南桃源一个王姓大家族。尽管生于南方，但从某种意义上讲，昌耀却是个真正的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西部诗人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。《高车》《荒甸》《莽原》《戈壁纪事》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《旷原之野》《达坂雪霁远眺》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《腾格里沙漠的树》《青藏高原的形体》《踏着蚀洞斑驳的岩原》《寻找黄河正源卡日曲：铜色河》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他的诗作中，许多篇名已有明显的西域特色。由他本人生前编订的《昌耀诗文总集》，所收作品上自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年，下至他离世前的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年。所有诗文都是他在青海创作的，是他以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年的青春韶华和生命苦难与西部高原相互砥砺的见证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2309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22309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西部是昌耀心中的圣域。艺术家都会在自己所神往的空间中描绘圣境，铸就自己的艺术语言，而昌耀就在高山、激流、荒甸、大漠中塑造和完成了他的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西部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西部放歌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见证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追求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烈火的轻云</a:t>
            </a:r>
            <a:r>
              <a:rPr lang="en-US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对于我们这一代人来说，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这个名字虽然已经十分古老和遥远了，但他却是永远和自由、平等、仁爱以及抗争、反叛等连在一起的。他那短促的一生，就像一只啼血的夜莺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不，是一只在高远的天空中飞翔和歌唱的云雀，苦苦地呼唤过光明和仁爱；又如一片烈火中的轻云，迎着那冷冽和疾速的西风，既预告着春天的到来，又为不幸的人们照耀着通往天国的道途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22309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3991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雪莱的诗魂是不朽的，他将永远透过历史的云层而飞翔，而歌唱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请把我枯死的思想向世界吹落，让它像枯叶一样促成新的生命！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把昏睡的大地唤醒吧！要是冬天已经来了，西风啊，春日怎能遥远？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光明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仁爱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新生命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617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3093057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酣畅淋漓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形容非常畅快。常指文章绘画、文艺作品感情饱满，笔意流畅，情感得到充分抒发。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霞蔚云蒸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比喻景物绚烂缛丽。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骆宾王流传万世的《为徐敬业讨武曌檄》写得文思泉涌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把武则天骂了一大通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骂得是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酣畅淋漓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抬头望去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已到巫山。上面阳光垂照下来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下面浓雾滚涌上去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霞蔚云蒸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颇为壮观。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《立在地球边上放号》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郭沫若受俄国十月革命和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国运动的影响，决然从日本渡海回国。当他置身于日本横滨的海岸，面对浩渺无边的大海时，那惊天的激浪和着时代的洪流一起撞击着他的胸怀。郭沫若的脑海中出现了一幅雄奇壮伟、流动奔突的画面。于是他提笔写下了这首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对于力的赞歌，对于那种向旧世界、旧文化、旧传统猛烈冲击的时代精神的赞歌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728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59729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《红　　烛》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年闻一多赴美留学，先是专心作画，已初有成就。然而，本就对文学念念不忘，加上受到寂寞的异国生活和深切的思乡之情的影响，他创作出大量的爱国诗篇。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年，闻一多第一部诗集《红烛》经郭沫若、成仿吾介绍，由泰东书局出版。《红烛》由诗人在清华和美国两个时期的作品组成，不但以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浓烈的色彩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独树一帜，而且还蕴藏着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丰富的想象、精练的语言、典型的东方风格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，极富个性。这首与诗集同名的诗篇，就是诗集《红烛》的序诗。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《峨日朵雪峰之侧》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一个渐趋冷寂和沉闷的时段。诗人昌耀此时以理智和清醒，观照和揣度这一时段的冷寂和沉闷。这便是他的短诗《峨日朵雪峰之侧》产生的外在机缘和直接意图。这首诗通过意象之间的变化与相互作用，描绘了诗人内心深处向往的乌托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一个化存于诗人心中的圣洁之地。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51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《致　云　雀》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雪莱出生在一个古老而保守的贵族家庭。少年时在皇家伊顿公学就读。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1810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年进入牛津大学学习，开始踏上追求民主自由的道路。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1811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年，雪莱因为写作哲学论文宣传无神论思想，被学校开除，也因此得罪了思想保守的父亲。雪莱愤然离家独居。据雪莱夫人回忆，这首诗是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年夏季的一个黄昏，雪莱在莱杭郊野散步时听到云雀鸣叫有感而作的。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527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新诗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自由诗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新诗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现代诗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，与旧体诗相对而言，一般是指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新文化运动时期产生的新体诗歌，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包括现代格律诗、自由诗、散文诗等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。它的特点是冲破了旧体诗格律的限制，采用与口语相接近的白话和现代音韵，文体整齐，押韵自由，生动活泼，便于表现复杂的现代生活和思想感情，易为群众所接受。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自由诗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是一种在节数、行数、字数、音韵等方面都较为自由的诗体，它不受格律的约束，可以根据内容的需要在形式上自由变化，但要有节奏，押大致相近的韵。创始人为美国诗人惠特曼。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前后我国开始流行这种诗体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21020" y="836712"/>
            <a:ext cx="1606178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浪漫主义</a:t>
            </a:r>
            <a:r>
              <a:rPr lang="en-US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vs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现实主义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浪漫主义与现实主义是文学艺术上的两大主要思潮，同为文艺的基本创作方法。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844631"/>
              </p:ext>
            </p:extLst>
          </p:nvPr>
        </p:nvGraphicFramePr>
        <p:xfrm>
          <a:off x="343711" y="1942941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463463">
                  <a:extLst>
                    <a:ext uri="{9D8B030D-6E8A-4147-A177-3AD203B41FA5}">
                      <a16:colId xmlns:a16="http://schemas.microsoft.com/office/drawing/2014/main" val="3754250893"/>
                    </a:ext>
                  </a:extLst>
                </a:gridCol>
                <a:gridCol w="6039529">
                  <a:extLst>
                    <a:ext uri="{9D8B030D-6E8A-4147-A177-3AD203B41FA5}">
                      <a16:colId xmlns:a16="http://schemas.microsoft.com/office/drawing/2014/main" val="21420828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浪漫主义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现实主义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929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在反映客观现实方面侧重于从主观内心世界出发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表达对理想世界的热烈追求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注重对生活的观察、体验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力求使艺术描写在外观上、细节上符合实际生活的形态、面貌和逻辑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637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常用热情奔放的语言、瑰丽的想象和夸张的手法来塑造形象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注重运用典型化方法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力求在艺术描写中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通过细节的真实表现生活的本质、规律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5834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2266</Words>
  <Application>Microsoft Office PowerPoint</Application>
  <PresentationFormat>自定义</PresentationFormat>
  <Paragraphs>106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2025-06-17T00:24:04Z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